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0"/>
  </p:notesMasterIdLst>
  <p:handoutMasterIdLst>
    <p:handoutMasterId r:id="rId11"/>
  </p:handoutMasterIdLst>
  <p:sldIdLst>
    <p:sldId id="283" r:id="rId3"/>
    <p:sldId id="370" r:id="rId4"/>
    <p:sldId id="368" r:id="rId5"/>
    <p:sldId id="369" r:id="rId6"/>
    <p:sldId id="371" r:id="rId7"/>
    <p:sldId id="372" r:id="rId8"/>
    <p:sldId id="367" r:id="rId9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35">
          <p15:clr>
            <a:srgbClr val="A4A3A4"/>
          </p15:clr>
        </p15:guide>
        <p15:guide id="2" pos="288">
          <p15:clr>
            <a:srgbClr val="A4A3A4"/>
          </p15:clr>
        </p15:guide>
        <p15:guide id="3" pos="726">
          <p15:clr>
            <a:srgbClr val="A4A3A4"/>
          </p15:clr>
        </p15:guide>
        <p15:guide id="4" pos="5029">
          <p15:clr>
            <a:srgbClr val="A4A3A4"/>
          </p15:clr>
        </p15:guide>
        <p15:guide id="5" pos="431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432"/>
    <a:srgbClr val="D9872B"/>
    <a:srgbClr val="571980"/>
    <a:srgbClr val="B135FF"/>
    <a:srgbClr val="3B64AD"/>
    <a:srgbClr val="F1A78A"/>
    <a:srgbClr val="97BADF"/>
    <a:srgbClr val="6CA544"/>
    <a:srgbClr val="DEDDE7"/>
    <a:srgbClr val="FFD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21" autoAdjust="0"/>
    <p:restoredTop sz="74600" autoAdjust="0"/>
  </p:normalViewPr>
  <p:slideViewPr>
    <p:cSldViewPr snapToGrid="0">
      <p:cViewPr>
        <p:scale>
          <a:sx n="69" d="100"/>
          <a:sy n="69" d="100"/>
        </p:scale>
        <p:origin x="-1308" y="312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16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aoui\AppData\Local\Microsoft\Windows\Temporary%20Internet%20Files\Content.Outlook\2T122A62\calculs%20Presentation%20SI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769768711796932"/>
          <c:y val="5.1400554097404488E-2"/>
          <c:w val="0.71931511916715107"/>
          <c:h val="0.677943277923592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'[calculs Presentation SIAM.xlsx]Sheet2'!$D$14</c:f>
              <c:strCache>
                <c:ptCount val="1"/>
                <c:pt idx="0">
                  <c:v>Potentiel du marché ( en millions DH)</c:v>
                </c:pt>
              </c:strCache>
            </c:strRef>
          </c:tx>
          <c:invertIfNegative val="0"/>
          <c:cat>
            <c:strRef>
              <c:f>'[calculs Presentation SIAM.xlsx]Sheet2'!$A$15:$A$21</c:f>
              <c:strCache>
                <c:ptCount val="7"/>
                <c:pt idx="0">
                  <c:v>[1- 3]</c:v>
                </c:pt>
                <c:pt idx="1">
                  <c:v>[3- 5]</c:v>
                </c:pt>
                <c:pt idx="2">
                  <c:v>[5 - 10]</c:v>
                </c:pt>
                <c:pt idx="3">
                  <c:v>[10 – 20]</c:v>
                </c:pt>
                <c:pt idx="4">
                  <c:v>[20 – 50]</c:v>
                </c:pt>
                <c:pt idx="5">
                  <c:v>[50 - 100]</c:v>
                </c:pt>
                <c:pt idx="6">
                  <c:v>+100 ha</c:v>
                </c:pt>
              </c:strCache>
            </c:strRef>
          </c:cat>
          <c:val>
            <c:numRef>
              <c:f>'[calculs Presentation SIAM.xlsx]Sheet2'!$D$15:$D$21</c:f>
              <c:numCache>
                <c:formatCode>_(* #,##0.00_);_(* \(#,##0.00\);_(* "-"??_);_(@_)</c:formatCode>
                <c:ptCount val="7"/>
                <c:pt idx="0">
                  <c:v>6845.2860000000001</c:v>
                </c:pt>
                <c:pt idx="1">
                  <c:v>6906.7759999999998</c:v>
                </c:pt>
                <c:pt idx="2">
                  <c:v>12307.152</c:v>
                </c:pt>
                <c:pt idx="3">
                  <c:v>8196</c:v>
                </c:pt>
                <c:pt idx="4">
                  <c:v>9091.98</c:v>
                </c:pt>
                <c:pt idx="5">
                  <c:v>3534.384</c:v>
                </c:pt>
                <c:pt idx="6">
                  <c:v>2883.6</c:v>
                </c:pt>
              </c:numCache>
            </c:numRef>
          </c:val>
        </c:ser>
        <c:ser>
          <c:idx val="1"/>
          <c:order val="1"/>
          <c:tx>
            <c:strRef>
              <c:f>'[calculs Presentation SIAM.xlsx]Sheet2'!$E$14</c:f>
              <c:strCache>
                <c:ptCount val="1"/>
                <c:pt idx="0">
                  <c:v>Nombre d'agriculteurs (en dizaine)</c:v>
                </c:pt>
              </c:strCache>
            </c:strRef>
          </c:tx>
          <c:invertIfNegative val="0"/>
          <c:cat>
            <c:strRef>
              <c:f>'[calculs Presentation SIAM.xlsx]Sheet2'!$A$15:$A$21</c:f>
              <c:strCache>
                <c:ptCount val="7"/>
                <c:pt idx="0">
                  <c:v>[1- 3]</c:v>
                </c:pt>
                <c:pt idx="1">
                  <c:v>[3- 5]</c:v>
                </c:pt>
                <c:pt idx="2">
                  <c:v>[5 - 10]</c:v>
                </c:pt>
                <c:pt idx="3">
                  <c:v>[10 – 20]</c:v>
                </c:pt>
                <c:pt idx="4">
                  <c:v>[20 – 50]</c:v>
                </c:pt>
                <c:pt idx="5">
                  <c:v>[50 - 100]</c:v>
                </c:pt>
                <c:pt idx="6">
                  <c:v>+100 ha</c:v>
                </c:pt>
              </c:strCache>
            </c:strRef>
          </c:cat>
          <c:val>
            <c:numRef>
              <c:f>'[calculs Presentation SIAM.xlsx]Sheet2'!$E$15:$E$21</c:f>
              <c:numCache>
                <c:formatCode>_(* #,##0.00_);_(* \(#,##0.00\);_(* "-"??_);_(@_)</c:formatCode>
                <c:ptCount val="7"/>
                <c:pt idx="0">
                  <c:v>16298.3</c:v>
                </c:pt>
                <c:pt idx="1">
                  <c:v>8173.7</c:v>
                </c:pt>
                <c:pt idx="2">
                  <c:v>8606.4</c:v>
                </c:pt>
                <c:pt idx="3">
                  <c:v>4098</c:v>
                </c:pt>
                <c:pt idx="4">
                  <c:v>1683.7</c:v>
                </c:pt>
                <c:pt idx="5">
                  <c:v>329.7</c:v>
                </c:pt>
                <c:pt idx="6">
                  <c:v>160.19999999999999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378688"/>
        <c:axId val="37389824"/>
        <c:axId val="0"/>
      </c:bar3DChart>
      <c:catAx>
        <c:axId val="37378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Taille</a:t>
                </a:r>
                <a:r>
                  <a:rPr lang="en-US" baseline="0"/>
                  <a:t> (en ha)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37389824"/>
        <c:crosses val="autoZero"/>
        <c:auto val="1"/>
        <c:lblAlgn val="ctr"/>
        <c:lblOffset val="100"/>
        <c:noMultiLvlLbl val="0"/>
      </c:catAx>
      <c:valAx>
        <c:axId val="37389824"/>
        <c:scaling>
          <c:orientation val="minMax"/>
        </c:scaling>
        <c:delete val="0"/>
        <c:axPos val="l"/>
        <c:majorGridlines/>
        <c:numFmt formatCode="_(* #,##0_);_(* \(#,##0\);_(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7378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956314185559019"/>
          <c:y val="0.89096826309585564"/>
          <c:w val="0.59854713059278897"/>
          <c:h val="0.1011698501248204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DBC547-66FC-42BF-B95E-C48A420EA85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3B9A2D0-4AE1-4CCE-961A-53E9BC4ED1E6}">
      <dgm:prSet phldrT="[Texte]" custT="1"/>
      <dgm:spPr>
        <a:xfrm>
          <a:off x="2912364" y="59435"/>
          <a:ext cx="3090672" cy="3090672"/>
        </a:xfr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6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Chaine</a:t>
          </a:r>
          <a:r>
            <a:rPr lang="en-US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de Distribution</a:t>
          </a:r>
          <a:endParaRPr 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DB71BA0-AF99-4914-B390-14A7E4E184D8}" type="parTrans" cxnId="{470013E7-D569-4D53-ADCA-E5F2468F4ABB}">
      <dgm:prSet/>
      <dgm:spPr/>
      <dgm:t>
        <a:bodyPr/>
        <a:lstStyle/>
        <a:p>
          <a:endParaRPr lang="en-US"/>
        </a:p>
      </dgm:t>
    </dgm:pt>
    <dgm:pt modelId="{F5DB1EE2-B445-4637-9E7A-76DE7CF3FC3B}" type="sibTrans" cxnId="{470013E7-D569-4D53-ADCA-E5F2468F4ABB}">
      <dgm:prSet/>
      <dgm:spPr/>
      <dgm:t>
        <a:bodyPr/>
        <a:lstStyle/>
        <a:p>
          <a:endParaRPr lang="en-US"/>
        </a:p>
      </dgm:t>
    </dgm:pt>
    <dgm:pt modelId="{D4A6527A-9473-4597-B45F-58B8924FF57E}">
      <dgm:prSet phldrT="[Texte]" custT="1"/>
      <dgm:spPr>
        <a:xfrm>
          <a:off x="4044964" y="1403345"/>
          <a:ext cx="3090672" cy="3090672"/>
        </a:xfr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l"/>
          <a:endParaRPr 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A7F63CB-9B6C-4F7B-A3F1-63FC68A62742}" type="parTrans" cxnId="{4E6E498B-A3EB-4861-9A81-8E39A1F704F7}">
      <dgm:prSet/>
      <dgm:spPr/>
      <dgm:t>
        <a:bodyPr/>
        <a:lstStyle/>
        <a:p>
          <a:endParaRPr lang="en-US"/>
        </a:p>
      </dgm:t>
    </dgm:pt>
    <dgm:pt modelId="{090F434B-A900-4E21-82C9-5E35A46D374B}" type="sibTrans" cxnId="{4E6E498B-A3EB-4861-9A81-8E39A1F704F7}">
      <dgm:prSet/>
      <dgm:spPr/>
      <dgm:t>
        <a:bodyPr/>
        <a:lstStyle/>
        <a:p>
          <a:endParaRPr lang="en-US"/>
        </a:p>
      </dgm:t>
    </dgm:pt>
    <dgm:pt modelId="{B46BD94C-4068-4171-8576-A09D246C3FA2}">
      <dgm:prSet phldrT="[Texte]" custT="1"/>
      <dgm:spPr>
        <a:xfrm>
          <a:off x="2889245" y="2559064"/>
          <a:ext cx="3090672" cy="3090672"/>
        </a:xfr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90CBFD4-F80E-45C8-B8A9-902BD8E0717C}" type="parTrans" cxnId="{2835BB70-4005-48A1-92CF-A8F7960DA886}">
      <dgm:prSet/>
      <dgm:spPr/>
      <dgm:t>
        <a:bodyPr/>
        <a:lstStyle/>
        <a:p>
          <a:endParaRPr lang="en-US"/>
        </a:p>
      </dgm:t>
    </dgm:pt>
    <dgm:pt modelId="{3FA65717-F302-46C8-8252-866B3EEA6872}" type="sibTrans" cxnId="{2835BB70-4005-48A1-92CF-A8F7960DA886}">
      <dgm:prSet/>
      <dgm:spPr/>
      <dgm:t>
        <a:bodyPr/>
        <a:lstStyle/>
        <a:p>
          <a:endParaRPr lang="en-US"/>
        </a:p>
      </dgm:t>
    </dgm:pt>
    <dgm:pt modelId="{12A78D0A-10CD-472A-923B-E79E3F3ECDD2}">
      <dgm:prSet phldrT="[Texte]" custT="1"/>
      <dgm:spPr>
        <a:xfrm>
          <a:off x="1545336" y="1426463"/>
          <a:ext cx="3090672" cy="3090672"/>
        </a:xfr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endParaRPr 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AC7621B-94EC-4E08-8E25-3B47C8501E29}" type="parTrans" cxnId="{64AB7C19-F55B-452B-BEBC-5499A3263F62}">
      <dgm:prSet/>
      <dgm:spPr/>
      <dgm:t>
        <a:bodyPr/>
        <a:lstStyle/>
        <a:p>
          <a:endParaRPr lang="en-US"/>
        </a:p>
      </dgm:t>
    </dgm:pt>
    <dgm:pt modelId="{E7D69FA8-7987-4A8A-973B-0F42246EB007}" type="sibTrans" cxnId="{64AB7C19-F55B-452B-BEBC-5499A3263F62}">
      <dgm:prSet/>
      <dgm:spPr/>
      <dgm:t>
        <a:bodyPr/>
        <a:lstStyle/>
        <a:p>
          <a:endParaRPr lang="en-US"/>
        </a:p>
      </dgm:t>
    </dgm:pt>
    <dgm:pt modelId="{4F556B6E-589C-4E2B-AEE3-DF7B6E53E299}" type="pres">
      <dgm:prSet presAssocID="{ADDBC547-66FC-42BF-B95E-C48A420EA85F}" presName="compositeShape" presStyleCnt="0">
        <dgm:presLayoutVars>
          <dgm:chMax val="7"/>
          <dgm:dir/>
          <dgm:resizeHandles val="exact"/>
        </dgm:presLayoutVars>
      </dgm:prSet>
      <dgm:spPr/>
    </dgm:pt>
    <dgm:pt modelId="{37170596-4F83-438E-B31C-3705A8B7A75B}" type="pres">
      <dgm:prSet presAssocID="{13B9A2D0-4AE1-4CCE-961A-53E9BC4ED1E6}" presName="circ1" presStyleLbl="vennNode1" presStyleIdx="0" presStyleCnt="4"/>
      <dgm:spPr>
        <a:prstGeom prst="ellipse">
          <a:avLst/>
        </a:prstGeom>
      </dgm:spPr>
    </dgm:pt>
    <dgm:pt modelId="{EE0D5005-4D63-4DEA-A08A-A584A7D78AC6}" type="pres">
      <dgm:prSet presAssocID="{13B9A2D0-4AE1-4CCE-961A-53E9BC4ED1E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28C0666-3AEE-4A6F-9C0C-A564F2400949}" type="pres">
      <dgm:prSet presAssocID="{D4A6527A-9473-4597-B45F-58B8924FF57E}" presName="circ2" presStyleLbl="vennNode1" presStyleIdx="1" presStyleCnt="4" custLinFactNeighborX="-7585" custLinFactNeighborY="-748"/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EE647365-84F6-49CD-BB4E-FD87584F247A}" type="pres">
      <dgm:prSet presAssocID="{D4A6527A-9473-4597-B45F-58B8924FF57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B8910-8C1C-45C4-A3C9-3ADB5BF3CD8A}" type="pres">
      <dgm:prSet presAssocID="{B46BD94C-4068-4171-8576-A09D246C3FA2}" presName="circ3" presStyleLbl="vennNode1" presStyleIdx="2" presStyleCnt="4" custLinFactNeighborX="-748" custLinFactNeighborY="-7585"/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CC48F8FA-9B1E-401E-B61F-A68C11E33FB2}" type="pres">
      <dgm:prSet presAssocID="{B46BD94C-4068-4171-8576-A09D246C3FA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35C51-B47B-4486-B42E-7D4C2CF515F5}" type="pres">
      <dgm:prSet presAssocID="{12A78D0A-10CD-472A-923B-E79E3F3ECDD2}" presName="circ4" presStyleLbl="vennNode1" presStyleIdx="3" presStyleCnt="4"/>
      <dgm:spPr>
        <a:prstGeom prst="ellipse">
          <a:avLst/>
        </a:prstGeom>
      </dgm:spPr>
    </dgm:pt>
    <dgm:pt modelId="{29FD04EA-0F32-421A-BF2C-FA7DE5DC6DCF}" type="pres">
      <dgm:prSet presAssocID="{12A78D0A-10CD-472A-923B-E79E3F3ECDD2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42F360A-277B-4E68-A373-8B1E02B55E72}" type="presOf" srcId="{B46BD94C-4068-4171-8576-A09D246C3FA2}" destId="{CC48F8FA-9B1E-401E-B61F-A68C11E33FB2}" srcOrd="1" destOrd="0" presId="urn:microsoft.com/office/officeart/2005/8/layout/venn1"/>
    <dgm:cxn modelId="{4E6E498B-A3EB-4861-9A81-8E39A1F704F7}" srcId="{ADDBC547-66FC-42BF-B95E-C48A420EA85F}" destId="{D4A6527A-9473-4597-B45F-58B8924FF57E}" srcOrd="1" destOrd="0" parTransId="{0A7F63CB-9B6C-4F7B-A3F1-63FC68A62742}" sibTransId="{090F434B-A900-4E21-82C9-5E35A46D374B}"/>
    <dgm:cxn modelId="{14679858-140E-4DD2-9F09-CF62FAA0F4FC}" type="presOf" srcId="{13B9A2D0-4AE1-4CCE-961A-53E9BC4ED1E6}" destId="{37170596-4F83-438E-B31C-3705A8B7A75B}" srcOrd="0" destOrd="0" presId="urn:microsoft.com/office/officeart/2005/8/layout/venn1"/>
    <dgm:cxn modelId="{B17BBBEE-7B44-42AD-850E-D084B34EB470}" type="presOf" srcId="{B46BD94C-4068-4171-8576-A09D246C3FA2}" destId="{4CDB8910-8C1C-45C4-A3C9-3ADB5BF3CD8A}" srcOrd="0" destOrd="0" presId="urn:microsoft.com/office/officeart/2005/8/layout/venn1"/>
    <dgm:cxn modelId="{470013E7-D569-4D53-ADCA-E5F2468F4ABB}" srcId="{ADDBC547-66FC-42BF-B95E-C48A420EA85F}" destId="{13B9A2D0-4AE1-4CCE-961A-53E9BC4ED1E6}" srcOrd="0" destOrd="0" parTransId="{6DB71BA0-AF99-4914-B390-14A7E4E184D8}" sibTransId="{F5DB1EE2-B445-4637-9E7A-76DE7CF3FC3B}"/>
    <dgm:cxn modelId="{89F3D94F-4829-49A0-B772-3677F6EE647E}" type="presOf" srcId="{ADDBC547-66FC-42BF-B95E-C48A420EA85F}" destId="{4F556B6E-589C-4E2B-AEE3-DF7B6E53E299}" srcOrd="0" destOrd="0" presId="urn:microsoft.com/office/officeart/2005/8/layout/venn1"/>
    <dgm:cxn modelId="{02E15135-343D-4610-A669-7C44DA30E275}" type="presOf" srcId="{13B9A2D0-4AE1-4CCE-961A-53E9BC4ED1E6}" destId="{EE0D5005-4D63-4DEA-A08A-A584A7D78AC6}" srcOrd="1" destOrd="0" presId="urn:microsoft.com/office/officeart/2005/8/layout/venn1"/>
    <dgm:cxn modelId="{CE25BCDC-C08E-4ACD-8BB7-A147BF1FABD2}" type="presOf" srcId="{12A78D0A-10CD-472A-923B-E79E3F3ECDD2}" destId="{44C35C51-B47B-4486-B42E-7D4C2CF515F5}" srcOrd="0" destOrd="0" presId="urn:microsoft.com/office/officeart/2005/8/layout/venn1"/>
    <dgm:cxn modelId="{64AB7C19-F55B-452B-BEBC-5499A3263F62}" srcId="{ADDBC547-66FC-42BF-B95E-C48A420EA85F}" destId="{12A78D0A-10CD-472A-923B-E79E3F3ECDD2}" srcOrd="3" destOrd="0" parTransId="{BAC7621B-94EC-4E08-8E25-3B47C8501E29}" sibTransId="{E7D69FA8-7987-4A8A-973B-0F42246EB007}"/>
    <dgm:cxn modelId="{B315714A-0CB4-43AF-AB9E-BBFE417408BC}" type="presOf" srcId="{D4A6527A-9473-4597-B45F-58B8924FF57E}" destId="{EE647365-84F6-49CD-BB4E-FD87584F247A}" srcOrd="1" destOrd="0" presId="urn:microsoft.com/office/officeart/2005/8/layout/venn1"/>
    <dgm:cxn modelId="{6647C3C6-CE22-401B-AE6E-184C2137AC3B}" type="presOf" srcId="{12A78D0A-10CD-472A-923B-E79E3F3ECDD2}" destId="{29FD04EA-0F32-421A-BF2C-FA7DE5DC6DCF}" srcOrd="1" destOrd="0" presId="urn:microsoft.com/office/officeart/2005/8/layout/venn1"/>
    <dgm:cxn modelId="{2835BB70-4005-48A1-92CF-A8F7960DA886}" srcId="{ADDBC547-66FC-42BF-B95E-C48A420EA85F}" destId="{B46BD94C-4068-4171-8576-A09D246C3FA2}" srcOrd="2" destOrd="0" parTransId="{090CBFD4-F80E-45C8-B8A9-902BD8E0717C}" sibTransId="{3FA65717-F302-46C8-8252-866B3EEA6872}"/>
    <dgm:cxn modelId="{32BA329A-FC53-427C-85BD-4401080CD4E9}" type="presOf" srcId="{D4A6527A-9473-4597-B45F-58B8924FF57E}" destId="{228C0666-3AEE-4A6F-9C0C-A564F2400949}" srcOrd="0" destOrd="0" presId="urn:microsoft.com/office/officeart/2005/8/layout/venn1"/>
    <dgm:cxn modelId="{AFED0BCE-80D8-432F-9DA9-8307F764EC6F}" type="presParOf" srcId="{4F556B6E-589C-4E2B-AEE3-DF7B6E53E299}" destId="{37170596-4F83-438E-B31C-3705A8B7A75B}" srcOrd="0" destOrd="0" presId="urn:microsoft.com/office/officeart/2005/8/layout/venn1"/>
    <dgm:cxn modelId="{6BE2E428-7A19-4BB6-A513-36604C2B26A6}" type="presParOf" srcId="{4F556B6E-589C-4E2B-AEE3-DF7B6E53E299}" destId="{EE0D5005-4D63-4DEA-A08A-A584A7D78AC6}" srcOrd="1" destOrd="0" presId="urn:microsoft.com/office/officeart/2005/8/layout/venn1"/>
    <dgm:cxn modelId="{B3555E96-DE6E-490D-9FCC-55F33B4A15F7}" type="presParOf" srcId="{4F556B6E-589C-4E2B-AEE3-DF7B6E53E299}" destId="{228C0666-3AEE-4A6F-9C0C-A564F2400949}" srcOrd="2" destOrd="0" presId="urn:microsoft.com/office/officeart/2005/8/layout/venn1"/>
    <dgm:cxn modelId="{4FA4A8AC-9C69-4FC9-A451-CB7CE0CA9502}" type="presParOf" srcId="{4F556B6E-589C-4E2B-AEE3-DF7B6E53E299}" destId="{EE647365-84F6-49CD-BB4E-FD87584F247A}" srcOrd="3" destOrd="0" presId="urn:microsoft.com/office/officeart/2005/8/layout/venn1"/>
    <dgm:cxn modelId="{5E648FFF-C9F1-45D5-8152-015013D13BF7}" type="presParOf" srcId="{4F556B6E-589C-4E2B-AEE3-DF7B6E53E299}" destId="{4CDB8910-8C1C-45C4-A3C9-3ADB5BF3CD8A}" srcOrd="4" destOrd="0" presId="urn:microsoft.com/office/officeart/2005/8/layout/venn1"/>
    <dgm:cxn modelId="{7CE527B7-FEDC-4AE6-977C-6E1AF77FB4B4}" type="presParOf" srcId="{4F556B6E-589C-4E2B-AEE3-DF7B6E53E299}" destId="{CC48F8FA-9B1E-401E-B61F-A68C11E33FB2}" srcOrd="5" destOrd="0" presId="urn:microsoft.com/office/officeart/2005/8/layout/venn1"/>
    <dgm:cxn modelId="{EEB5DF5B-CC7B-47A1-9C27-89FD72194D03}" type="presParOf" srcId="{4F556B6E-589C-4E2B-AEE3-DF7B6E53E299}" destId="{44C35C51-B47B-4486-B42E-7D4C2CF515F5}" srcOrd="6" destOrd="0" presId="urn:microsoft.com/office/officeart/2005/8/layout/venn1"/>
    <dgm:cxn modelId="{59F3D00D-81B9-400D-9D88-477CB7E13C6A}" type="presParOf" srcId="{4F556B6E-589C-4E2B-AEE3-DF7B6E53E299}" destId="{29FD04EA-0F32-421A-BF2C-FA7DE5DC6DCF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70596-4F83-438E-B31C-3705A8B7A75B}">
      <dsp:nvSpPr>
        <dsp:cNvPr id="0" name=""/>
        <dsp:cNvSpPr/>
      </dsp:nvSpPr>
      <dsp:spPr>
        <a:xfrm>
          <a:off x="3114086" y="51677"/>
          <a:ext cx="2687226" cy="2687226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Chaine</a:t>
          </a:r>
          <a:r>
            <a:rPr lang="en-US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de Distribution</a:t>
          </a:r>
          <a:endParaRPr lang="en-US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424151" y="413419"/>
        <a:ext cx="2067097" cy="852677"/>
      </dsp:txXfrm>
    </dsp:sp>
    <dsp:sp modelId="{228C0666-3AEE-4A6F-9C0C-A564F2400949}">
      <dsp:nvSpPr>
        <dsp:cNvPr id="0" name=""/>
        <dsp:cNvSpPr/>
      </dsp:nvSpPr>
      <dsp:spPr>
        <a:xfrm>
          <a:off x="4098841" y="1220158"/>
          <a:ext cx="2687226" cy="2687226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545809" y="1530222"/>
        <a:ext cx="1033548" cy="2067097"/>
      </dsp:txXfrm>
    </dsp:sp>
    <dsp:sp modelId="{4CDB8910-8C1C-45C4-A3C9-3ADB5BF3CD8A}">
      <dsp:nvSpPr>
        <dsp:cNvPr id="0" name=""/>
        <dsp:cNvSpPr/>
      </dsp:nvSpPr>
      <dsp:spPr>
        <a:xfrm>
          <a:off x="3093986" y="2225013"/>
          <a:ext cx="2687226" cy="2687226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404050" y="3697820"/>
        <a:ext cx="2067097" cy="852677"/>
      </dsp:txXfrm>
    </dsp:sp>
    <dsp:sp modelId="{44C35C51-B47B-4486-B42E-7D4C2CF515F5}">
      <dsp:nvSpPr>
        <dsp:cNvPr id="0" name=""/>
        <dsp:cNvSpPr/>
      </dsp:nvSpPr>
      <dsp:spPr>
        <a:xfrm>
          <a:off x="1925505" y="1240258"/>
          <a:ext cx="2687226" cy="2687226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32215" y="1550323"/>
        <a:ext cx="1033548" cy="2067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646"/>
            <a:ext cx="5206154" cy="460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3" tIns="47157" rIns="94313" bIns="4715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72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Chaine</a:t>
            </a:r>
            <a:r>
              <a:rPr lang="en-US" dirty="0" smtClean="0"/>
              <a:t> de distribution</a:t>
            </a: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tout nouveau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produit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marché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cela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signifie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canaux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distribution et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réseaux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services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devraient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être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établis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afin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d’assurer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l’accès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à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technologie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continuité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opérations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systèmes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carburants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classiques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l’avantage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d’un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réseau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distribution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rurale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établie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qui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inclut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compétences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nécessaires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entreprendre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activités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maintenance 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fonctionnement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général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défi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essentiel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nombreux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fournisseurs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d’établir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un canal de distribution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similaires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solaire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Cadre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réglementaire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meilleure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coordination entre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ministères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organismes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publics qui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responsables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l’agriculture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l’énergie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peut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s’assurer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solutions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adaptées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aux conditions locales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peuvent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relever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défis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divers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secteurs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Systemes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contrôle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qualité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normes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doivent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être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mises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en place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éviter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dumping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équipements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à bas prix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marché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</a:t>
            </a: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 régime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réglementation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doit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également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être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propice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développement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marchés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considérations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ressources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naturelles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tels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taux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d’extraction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Plusieurs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programmes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initiatives,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l’état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Karnataka 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considèrent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systèmes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solaire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infrastructure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génération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d’énergie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qui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pourrait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alimenter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réseau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électrique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quand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l’installation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n’est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utilisée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l’irrigation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Cette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approche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pourrait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augmenter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l’utilisation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système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diversifier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possibilités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revenu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agriculteurs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réduire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risques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associés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avec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excessif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systèmes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solaires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qui resultant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zéro-coût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marginal.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D’ou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besoin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d’avoir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réglementation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(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comme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ffed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in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tarif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ou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net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meetering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) qui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permet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aux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agriculteurs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d’injecter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surplus de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leur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énéergies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dans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réseau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Communication</a:t>
            </a: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Maroc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l’adoption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solaire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assez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en raison de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réticence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à adopter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nouvelles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technologies.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composante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clé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développement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marché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solaire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zones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rurales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sensibiliser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démontrer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viabilité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fiabilité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technologie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efforts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peuvent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sensibiliser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davantage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options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technologiques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disponibles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les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solutions de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financement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et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avantages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économiques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qui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peuvent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s’accumuler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au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du temps. </a:t>
            </a: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campagnes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 communication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claires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essentielles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développer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marché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Subvention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ou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pas subvention?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Financement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fr-MA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Le business modèle est un élément déterminant pour le degré d’accessibilité de pompage solaire pour les agriculteurs, que ça soit des grandes exploitations, des petites ou pour</a:t>
            </a:r>
            <a:r>
              <a:rPr lang="fr-MA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des cultures de</a:t>
            </a:r>
            <a:r>
              <a:rPr lang="fr-MA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subsistance. Le coût en capital initial élevé de pompes solaires (comparée aux pompes à essence ou diesel) est une des barrières d’implémentation du pompage solaire</a:t>
            </a: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328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r>
              <a:rPr lang="fr-FR" sz="1200" b="1" noProof="0" dirty="0" smtClean="0"/>
              <a:t>Grandes Exploitations 21700</a:t>
            </a:r>
          </a:p>
          <a:p>
            <a:pPr lvl="0" algn="l"/>
            <a:r>
              <a:rPr lang="fr-FR" sz="1200" b="1" noProof="0" dirty="0" smtClean="0"/>
              <a:t>&gt; 20 ha avec</a:t>
            </a:r>
            <a:r>
              <a:rPr lang="fr-FR" sz="1200" b="1" baseline="0" noProof="0" dirty="0" smtClean="0"/>
              <a:t> une </a:t>
            </a:r>
            <a:r>
              <a:rPr lang="fr-FR" sz="1200" b="0" baseline="0" noProof="0" dirty="0" smtClean="0"/>
              <a:t>a</a:t>
            </a:r>
            <a:r>
              <a:rPr lang="fr-FR" sz="1200" noProof="0" dirty="0" smtClean="0"/>
              <a:t>ssise foncière importante et stable</a:t>
            </a:r>
            <a:endParaRPr lang="fr-FR" sz="1200" b="1" noProof="0" dirty="0" smtClean="0"/>
          </a:p>
          <a:p>
            <a:pPr lvl="0" algn="l"/>
            <a:r>
              <a:rPr lang="fr-FR" sz="1200" noProof="0" dirty="0" smtClean="0"/>
              <a:t>la récolte</a:t>
            </a:r>
            <a:r>
              <a:rPr lang="fr-FR" sz="1200" baseline="0" noProof="0" dirty="0" smtClean="0"/>
              <a:t> de ces exploitations est souvent destinée à l’export</a:t>
            </a:r>
            <a:endParaRPr lang="fr-FR" sz="1200" noProof="0" dirty="0" smtClean="0"/>
          </a:p>
          <a:p>
            <a:pPr lvl="0" algn="l"/>
            <a:r>
              <a:rPr lang="fr-FR" sz="1200" noProof="0" dirty="0" smtClean="0"/>
              <a:t>Ces</a:t>
            </a:r>
            <a:r>
              <a:rPr lang="fr-FR" sz="1200" baseline="0" noProof="0" dirty="0" smtClean="0"/>
              <a:t> exploitations ont un a</a:t>
            </a:r>
            <a:r>
              <a:rPr lang="fr-FR" sz="1200" noProof="0" dirty="0" smtClean="0"/>
              <a:t>ccès sans difficulté aux crédits bancaires</a:t>
            </a:r>
            <a:r>
              <a:rPr lang="fr-FR" sz="1200" baseline="0" noProof="0" dirty="0" smtClean="0"/>
              <a:t> et utilisent souvent des </a:t>
            </a:r>
            <a:r>
              <a:rPr lang="fr-FR" sz="1200" baseline="0" noProof="0" dirty="0" err="1" smtClean="0"/>
              <a:t>credits</a:t>
            </a:r>
            <a:r>
              <a:rPr lang="fr-FR" sz="1200" baseline="0" noProof="0" dirty="0" smtClean="0"/>
              <a:t> bancaires classiques</a:t>
            </a:r>
          </a:p>
          <a:p>
            <a:pPr lvl="0" algn="l"/>
            <a:endParaRPr lang="fr-FR" sz="1200" baseline="0" noProof="0" dirty="0" smtClean="0"/>
          </a:p>
          <a:p>
            <a:pPr lvl="0" algn="l"/>
            <a:r>
              <a:rPr lang="fr-FR" sz="1200" b="1" baseline="0" noProof="0" dirty="0" smtClean="0"/>
              <a:t>Petites et moyennes entreprises   371 700</a:t>
            </a:r>
          </a:p>
          <a:p>
            <a:pPr lvl="0" algn="l"/>
            <a:r>
              <a:rPr lang="fr-FR" sz="1200" b="1" baseline="0" noProof="0" dirty="0" smtClean="0"/>
              <a:t>Moins de 20 ha</a:t>
            </a:r>
            <a:endParaRPr lang="en-US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noProof="0" dirty="0" smtClean="0"/>
              <a:t>Population</a:t>
            </a:r>
            <a:r>
              <a:rPr lang="fr-FR" sz="1200" baseline="0" noProof="0" dirty="0" smtClean="0"/>
              <a:t> très diversifiée</a:t>
            </a:r>
            <a:r>
              <a:rPr lang="fr-FR" sz="1200" noProof="0" dirty="0" smtClean="0"/>
              <a:t>.</a:t>
            </a:r>
            <a:r>
              <a:rPr lang="fr-FR" sz="1200" baseline="0" noProof="0" dirty="0" smtClean="0"/>
              <a:t> Facture </a:t>
            </a:r>
            <a:r>
              <a:rPr lang="fr-FR" sz="1200" baseline="0" noProof="0" dirty="0" err="1" smtClean="0"/>
              <a:t>energetique</a:t>
            </a:r>
            <a:r>
              <a:rPr lang="fr-FR" sz="1200" baseline="0" noProof="0" dirty="0" smtClean="0"/>
              <a:t> </a:t>
            </a:r>
            <a:r>
              <a:rPr lang="fr-FR" sz="1200" baseline="0" noProof="0" dirty="0" err="1" smtClean="0"/>
              <a:t>pese</a:t>
            </a:r>
            <a:r>
              <a:rPr lang="fr-FR" sz="1200" baseline="0" noProof="0" dirty="0" smtClean="0"/>
              <a:t> </a:t>
            </a:r>
            <a:r>
              <a:rPr lang="fr-FR" sz="1200" baseline="0" noProof="0" dirty="0" err="1" smtClean="0"/>
              <a:t>tres</a:t>
            </a:r>
            <a:r>
              <a:rPr lang="fr-FR" sz="1200" baseline="0" noProof="0" dirty="0" smtClean="0"/>
              <a:t> lourd dans leurs chiffre d’affaire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les plus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enthousiastes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investir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pompage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solaire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Cependant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ils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</a:t>
            </a:r>
            <a:r>
              <a:rPr lang="fr-FR" sz="1200" noProof="0" dirty="0" err="1" smtClean="0"/>
              <a:t>ifficulté</a:t>
            </a:r>
            <a:r>
              <a:rPr lang="fr-FR" sz="1200" noProof="0" dirty="0" smtClean="0"/>
              <a:t> d’accès aux moyens de financement; titre foncier ou pas titre foncier</a:t>
            </a:r>
          </a:p>
          <a:p>
            <a:pPr lvl="0" algn="l"/>
            <a:r>
              <a:rPr lang="fr-FR" sz="1200" noProof="0" dirty="0" smtClean="0"/>
              <a:t>Carence de l'encadrement technique;</a:t>
            </a:r>
          </a:p>
          <a:p>
            <a:pPr lvl="0"/>
            <a:r>
              <a:rPr lang="fr-FR" sz="1200" noProof="0" dirty="0" smtClean="0"/>
              <a:t> 50% de l’emploi de la population rurale au Maroc</a:t>
            </a:r>
          </a:p>
          <a:p>
            <a:pPr lvl="0"/>
            <a:endParaRPr lang="fr-FR" sz="1200" noProof="0" dirty="0" smtClean="0"/>
          </a:p>
          <a:p>
            <a:pPr lvl="0"/>
            <a:r>
              <a:rPr lang="fr-FR" sz="1200" b="1" noProof="0" dirty="0" smtClean="0"/>
              <a:t>Micro exploitations 155 000</a:t>
            </a:r>
          </a:p>
          <a:p>
            <a:pPr lvl="0" algn="l"/>
            <a:r>
              <a:rPr lang="fr-CA" sz="1200" noProof="0" dirty="0" smtClean="0"/>
              <a:t>Rentabilité économique insuffisante; Difficulté </a:t>
            </a:r>
            <a:r>
              <a:rPr lang="fr-FR" sz="1200" noProof="0" dirty="0" smtClean="0"/>
              <a:t>d’accès  </a:t>
            </a:r>
            <a:r>
              <a:rPr lang="fr-CA" sz="1200" noProof="0" dirty="0" smtClean="0"/>
              <a:t>au financement; </a:t>
            </a:r>
          </a:p>
          <a:p>
            <a:pPr lvl="0"/>
            <a:endParaRPr lang="en-US" b="1" dirty="0" smtClean="0"/>
          </a:p>
          <a:p>
            <a:r>
              <a:rPr lang="fr-FR" noProof="0" dirty="0" smtClean="0"/>
              <a:t>Le pompage solaire pour cette </a:t>
            </a:r>
            <a:r>
              <a:rPr lang="fr-FR" noProof="0" dirty="0" err="1" smtClean="0"/>
              <a:t>categorie</a:t>
            </a:r>
            <a:r>
              <a:rPr lang="fr-FR" noProof="0" dirty="0" smtClean="0"/>
              <a:t> est un potentiel important pour les</a:t>
            </a:r>
            <a:r>
              <a:rPr lang="fr-FR" baseline="0" noProof="0" dirty="0" smtClean="0"/>
              <a:t> associations de </a:t>
            </a:r>
            <a:r>
              <a:rPr lang="fr-FR" baseline="0" noProof="0" dirty="0" err="1" smtClean="0"/>
              <a:t>microcredits</a:t>
            </a:r>
            <a:r>
              <a:rPr lang="fr-FR" baseline="0" noProof="0" dirty="0" smtClean="0"/>
              <a:t> au Maroc (AMC). Les AMC ont fixé comme objectif d’atteindre 3.5 </a:t>
            </a:r>
            <a:r>
              <a:rPr lang="fr-FR" baseline="0" noProof="0" dirty="0" err="1" smtClean="0"/>
              <a:t>millios</a:t>
            </a:r>
            <a:r>
              <a:rPr lang="fr-FR" baseline="0" noProof="0" dirty="0" smtClean="0"/>
              <a:t> de clients d’ici 2020. 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020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23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1008446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Präsentationstitel hier eintragen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t>19.04.2017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/>
              <a:t>Präsentationstitel hier eintragen</a:t>
            </a: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9" descr="weltkugel-1-Europa-Afrika.jp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" r="13474"/>
          <a:stretch/>
        </p:blipFill>
        <p:spPr>
          <a:xfrm>
            <a:off x="0" y="0"/>
            <a:ext cx="6544286" cy="11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6" r:id="rId7"/>
  </p:sldLayoutIdLst>
  <p:transition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dirty="0"/>
              <a:t>Präsentationstitel hier eintragen</a:t>
            </a: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smtClean="0"/>
              <a:t>19.04.2017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65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>
          <a:xfrm>
            <a:off x="5240171" y="2603500"/>
            <a:ext cx="3916529" cy="2542752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Parallélogramme 6"/>
          <p:cNvSpPr/>
          <p:nvPr/>
        </p:nvSpPr>
        <p:spPr>
          <a:xfrm>
            <a:off x="127000" y="2599253"/>
            <a:ext cx="5803900" cy="256103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10" name="Bouée 9"/>
          <p:cNvSpPr/>
          <p:nvPr/>
        </p:nvSpPr>
        <p:spPr>
          <a:xfrm rot="8892330">
            <a:off x="4018445" y="914548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9" name="Titel 2"/>
          <p:cNvSpPr txBox="1">
            <a:spLocks/>
          </p:cNvSpPr>
          <p:nvPr/>
        </p:nvSpPr>
        <p:spPr bwMode="auto">
          <a:xfrm>
            <a:off x="1" y="1636968"/>
            <a:ext cx="5877562" cy="12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fr-FR" sz="2800" dirty="0" smtClean="0"/>
          </a:p>
          <a:p>
            <a:pPr algn="ctr"/>
            <a:endParaRPr lang="fr-FR" sz="2800" dirty="0"/>
          </a:p>
          <a:p>
            <a:pPr algn="ctr"/>
            <a:endParaRPr lang="fr-FR" sz="2800" dirty="0" smtClean="0"/>
          </a:p>
          <a:p>
            <a:pPr algn="ctr"/>
            <a:endParaRPr lang="fr-FR" sz="2800" dirty="0"/>
          </a:p>
          <a:p>
            <a:pPr algn="ctr"/>
            <a:r>
              <a:rPr lang="fr-FR" sz="2600" dirty="0" smtClean="0"/>
              <a:t>Financement du pompage </a:t>
            </a:r>
            <a:r>
              <a:rPr lang="fr-FR" sz="2600" dirty="0" smtClean="0"/>
              <a:t>solaire</a:t>
            </a:r>
            <a:endParaRPr lang="fr-FR" sz="26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1400" b="0" dirty="0" smtClean="0"/>
          </a:p>
          <a:p>
            <a:endParaRPr lang="fr-FR" sz="1400" b="0" dirty="0" smtClean="0"/>
          </a:p>
          <a:p>
            <a:r>
              <a:rPr lang="fr-FR" sz="1800" b="0" dirty="0" smtClean="0"/>
              <a:t>Salon </a:t>
            </a:r>
            <a:r>
              <a:rPr lang="fr-FR" sz="1800" b="0" dirty="0"/>
              <a:t>International de l’Agriculture au </a:t>
            </a:r>
            <a:r>
              <a:rPr lang="fr-FR" sz="1800" b="0" dirty="0" smtClean="0"/>
              <a:t>Maroc</a:t>
            </a:r>
          </a:p>
          <a:p>
            <a:r>
              <a:rPr lang="fr-FR" sz="1800" b="0" dirty="0" smtClean="0"/>
              <a:t>Meknès, </a:t>
            </a:r>
            <a:r>
              <a:rPr lang="fr-FR" sz="1800" b="0" dirty="0" smtClean="0"/>
              <a:t>Jeudi 20 Avril 2017</a:t>
            </a:r>
            <a:endParaRPr lang="fr-FR" sz="1800" b="0" dirty="0"/>
          </a:p>
          <a:p>
            <a:endParaRPr lang="fr-FR" sz="2000" dirty="0"/>
          </a:p>
          <a:p>
            <a:r>
              <a:rPr lang="fr-FR" sz="3600" dirty="0" smtClean="0"/>
              <a:t> </a:t>
            </a:r>
            <a:endParaRPr lang="fr-FR" b="0" dirty="0"/>
          </a:p>
        </p:txBody>
      </p:sp>
      <p:sp>
        <p:nvSpPr>
          <p:cNvPr id="11" name="Bouée 10"/>
          <p:cNvSpPr/>
          <p:nvPr/>
        </p:nvSpPr>
        <p:spPr>
          <a:xfrm rot="8681916">
            <a:off x="-952938" y="329912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2" name="Picture 1" descr="Africa Clmate Solution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57" y="1170690"/>
            <a:ext cx="2559068" cy="1114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0891" y="4264794"/>
            <a:ext cx="24170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Mohamed Alaoui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75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564" y="1632592"/>
            <a:ext cx="7776000" cy="617928"/>
          </a:xfrm>
        </p:spPr>
        <p:txBody>
          <a:bodyPr/>
          <a:lstStyle/>
          <a:p>
            <a:r>
              <a:rPr lang="fr-CA" sz="3200" dirty="0" smtClean="0"/>
              <a:t>Plan de la présentation </a:t>
            </a:r>
            <a:endParaRPr lang="fr-CA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000" y="2334241"/>
            <a:ext cx="7776000" cy="4023129"/>
          </a:xfrm>
        </p:spPr>
        <p:txBody>
          <a:bodyPr/>
          <a:lstStyle/>
          <a:p>
            <a:pPr marL="285750" indent="-285750">
              <a:buFont typeface="Wingdings" charset="2"/>
              <a:buChar char="v"/>
            </a:pPr>
            <a:endParaRPr lang="fr-CA" sz="2400" dirty="0" smtClean="0"/>
          </a:p>
          <a:p>
            <a:r>
              <a:rPr lang="fr-CA" sz="2400" dirty="0" smtClean="0">
                <a:solidFill>
                  <a:schemeClr val="accent1"/>
                </a:solidFill>
              </a:rPr>
              <a:t>1. </a:t>
            </a:r>
            <a:r>
              <a:rPr lang="en-US" sz="2400" dirty="0" err="1" smtClean="0"/>
              <a:t>Composantes</a:t>
            </a:r>
            <a:r>
              <a:rPr lang="en-US" sz="2400" dirty="0" smtClean="0"/>
              <a:t> </a:t>
            </a:r>
            <a:r>
              <a:rPr lang="en-US" sz="2400" dirty="0" err="1" smtClean="0"/>
              <a:t>d’appui</a:t>
            </a:r>
            <a:r>
              <a:rPr lang="en-US" sz="2400" dirty="0" smtClean="0"/>
              <a:t> </a:t>
            </a:r>
            <a:r>
              <a:rPr lang="en-US" sz="2400" dirty="0"/>
              <a:t>au </a:t>
            </a:r>
            <a:r>
              <a:rPr lang="en-US" sz="2400" dirty="0" err="1" smtClean="0"/>
              <a:t>pompage</a:t>
            </a:r>
            <a:r>
              <a:rPr lang="en-US" sz="2400" dirty="0" smtClean="0"/>
              <a:t> </a:t>
            </a:r>
            <a:r>
              <a:rPr lang="en-US" sz="2400" dirty="0" err="1" smtClean="0"/>
              <a:t>solaire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fr-CA" sz="2400" dirty="0" smtClean="0"/>
          </a:p>
          <a:p>
            <a:r>
              <a:rPr lang="fr-CA" sz="2400" dirty="0" smtClean="0">
                <a:solidFill>
                  <a:schemeClr val="accent1"/>
                </a:solidFill>
              </a:rPr>
              <a:t>2. </a:t>
            </a:r>
            <a:r>
              <a:rPr lang="fr-CA" sz="2400" dirty="0" smtClean="0"/>
              <a:t>Financement des installations de pompage solaire</a:t>
            </a:r>
            <a:endParaRPr lang="fr-CA" sz="2400" dirty="0" smtClean="0"/>
          </a:p>
          <a:p>
            <a:pPr marL="285750" indent="-285750">
              <a:buFont typeface="Wingdings" charset="2"/>
              <a:buChar char="v"/>
            </a:pPr>
            <a:endParaRPr lang="fr-CA" sz="2400" dirty="0" smtClean="0"/>
          </a:p>
          <a:p>
            <a:r>
              <a:rPr lang="fr-CA" sz="2400" dirty="0" smtClean="0">
                <a:solidFill>
                  <a:schemeClr val="accent1"/>
                </a:solidFill>
              </a:rPr>
              <a:t>3. </a:t>
            </a:r>
            <a:r>
              <a:rPr lang="fr-CA" sz="2400" dirty="0" err="1" smtClean="0"/>
              <a:t>Nexus</a:t>
            </a:r>
            <a:endParaRPr lang="fr-CA" sz="2400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256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eintragen</a:t>
            </a:r>
            <a:endParaRPr lang="de-D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19.04.2017</a:t>
            </a:fld>
            <a:endParaRPr lang="de-DE" noProof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014565266"/>
              </p:ext>
            </p:extLst>
          </p:nvPr>
        </p:nvGraphicFramePr>
        <p:xfrm>
          <a:off x="0" y="1690256"/>
          <a:ext cx="8915400" cy="5167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1" descr="Africa Clmate Solutions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0" y="173616"/>
            <a:ext cx="2057400" cy="8961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775082" y="3588328"/>
            <a:ext cx="1595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D228"/>
                </a:solidFill>
              </a:rPr>
              <a:t>Ecosystème </a:t>
            </a:r>
          </a:p>
          <a:p>
            <a:pPr algn="ctr"/>
            <a:r>
              <a:rPr lang="fr-FR" sz="1800" b="1" dirty="0" smtClean="0">
                <a:solidFill>
                  <a:srgbClr val="FFD228"/>
                </a:solidFill>
              </a:rPr>
              <a:t>Propice</a:t>
            </a:r>
            <a:endParaRPr lang="fr-FR" sz="1800" b="1" dirty="0">
              <a:solidFill>
                <a:srgbClr val="FFD228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987481" y="3791221"/>
            <a:ext cx="150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Accès</a:t>
            </a:r>
            <a:r>
              <a:rPr lang="en-US" sz="1600" b="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 au </a:t>
            </a:r>
            <a:r>
              <a:rPr lang="en-US" sz="1600" b="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Financement</a:t>
            </a:r>
            <a:endParaRPr lang="en-US" sz="16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690387" y="5481614"/>
            <a:ext cx="1764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Sensibilsation</a:t>
            </a:r>
            <a:r>
              <a:rPr lang="en-US" sz="15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/ Communication</a:t>
            </a:r>
            <a:endParaRPr lang="en-US" sz="1500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551717" y="1100364"/>
            <a:ext cx="60420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Composantes</a:t>
            </a:r>
            <a:r>
              <a:rPr lang="en-US" dirty="0" smtClean="0"/>
              <a:t> </a:t>
            </a:r>
            <a:r>
              <a:rPr lang="en-US" dirty="0" err="1" smtClean="0"/>
              <a:t>d’Appui</a:t>
            </a:r>
            <a:r>
              <a:rPr lang="en-US" dirty="0" smtClean="0"/>
              <a:t> au </a:t>
            </a:r>
            <a:r>
              <a:rPr lang="en-US" dirty="0" err="1" smtClean="0"/>
              <a:t>Pompage</a:t>
            </a:r>
            <a:r>
              <a:rPr lang="en-US" dirty="0" smtClean="0"/>
              <a:t> </a:t>
            </a:r>
            <a:r>
              <a:rPr lang="en-US" dirty="0" err="1" smtClean="0"/>
              <a:t>Solaire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273410" y="3887999"/>
            <a:ext cx="1764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600" b="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Cadre </a:t>
            </a:r>
            <a:r>
              <a:rPr lang="en-US" sz="1600" b="0" dirty="0" err="1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rPr>
              <a:t>Réglementaire</a:t>
            </a:r>
            <a:endParaRPr lang="en-US" sz="16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421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rme libre 6"/>
          <p:cNvSpPr/>
          <p:nvPr/>
        </p:nvSpPr>
        <p:spPr bwMode="auto">
          <a:xfrm>
            <a:off x="5398701" y="4968222"/>
            <a:ext cx="43933" cy="269077"/>
          </a:xfrm>
          <a:custGeom>
            <a:avLst/>
            <a:gdLst>
              <a:gd name="f0" fmla="val w"/>
              <a:gd name="f1" fmla="val h"/>
              <a:gd name="f2" fmla="val 0"/>
              <a:gd name="f3" fmla="val 91440"/>
              <a:gd name="f4" fmla="val 257226"/>
              <a:gd name="f5" fmla="val 45720"/>
              <a:gd name="f6" fmla="*/ f0 1 91440"/>
              <a:gd name="f7" fmla="*/ f1 1 257226"/>
              <a:gd name="f8" fmla="+- f4 0 f2"/>
              <a:gd name="f9" fmla="+- f3 0 f2"/>
              <a:gd name="f10" fmla="*/ f9 1 91440"/>
              <a:gd name="f11" fmla="*/ f8 1 257226"/>
              <a:gd name="f12" fmla="*/ 0 1 f10"/>
              <a:gd name="f13" fmla="*/ 91440 1 f10"/>
              <a:gd name="f14" fmla="*/ 0 1 f11"/>
              <a:gd name="f15" fmla="*/ 257226 1 f11"/>
              <a:gd name="f16" fmla="*/ f12 f6 1"/>
              <a:gd name="f17" fmla="*/ f13 f6 1"/>
              <a:gd name="f18" fmla="*/ f15 f7 1"/>
              <a:gd name="f19" fmla="*/ f14 f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91440" h="257226">
                <a:moveTo>
                  <a:pt x="f5" y="f2"/>
                </a:moveTo>
                <a:lnTo>
                  <a:pt x="f5" y="f4"/>
                </a:lnTo>
              </a:path>
            </a:pathLst>
          </a:custGeom>
          <a:noFill/>
          <a:ln w="12701" cap="flat">
            <a:solidFill>
              <a:srgbClr val="FFFFFF"/>
            </a:solidFill>
            <a:prstDash val="solid"/>
            <a:miter/>
          </a:ln>
        </p:spPr>
        <p:txBody>
          <a:bodyPr lIns="0" tIns="0" rIns="0" bIns="0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kern="0">
              <a:solidFill>
                <a:schemeClr val="accent6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orme libre 7"/>
          <p:cNvSpPr/>
          <p:nvPr/>
        </p:nvSpPr>
        <p:spPr bwMode="auto">
          <a:xfrm>
            <a:off x="5293263" y="4111691"/>
            <a:ext cx="153923" cy="269078"/>
          </a:xfrm>
          <a:custGeom>
            <a:avLst/>
            <a:gdLst>
              <a:gd name="f0" fmla="val w"/>
              <a:gd name="f1" fmla="val h"/>
              <a:gd name="f2" fmla="val 0"/>
              <a:gd name="f3" fmla="val 270030"/>
              <a:gd name="f4" fmla="val 257226"/>
              <a:gd name="f5" fmla="val 175292"/>
              <a:gd name="f6" fmla="*/ f0 1 270030"/>
              <a:gd name="f7" fmla="*/ f1 1 257226"/>
              <a:gd name="f8" fmla="+- f4 0 f2"/>
              <a:gd name="f9" fmla="+- f3 0 f2"/>
              <a:gd name="f10" fmla="*/ f9 1 270030"/>
              <a:gd name="f11" fmla="*/ f8 1 257226"/>
              <a:gd name="f12" fmla="*/ 0 1 f10"/>
              <a:gd name="f13" fmla="*/ 270030 1 f10"/>
              <a:gd name="f14" fmla="*/ 0 1 f11"/>
              <a:gd name="f15" fmla="*/ 257226 1 f11"/>
              <a:gd name="f16" fmla="*/ f12 f6 1"/>
              <a:gd name="f17" fmla="*/ f13 f6 1"/>
              <a:gd name="f18" fmla="*/ f15 f7 1"/>
              <a:gd name="f19" fmla="*/ f14 f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17" b="f18"/>
            <a:pathLst>
              <a:path w="270030" h="257226">
                <a:moveTo>
                  <a:pt x="f2" y="f2"/>
                </a:moveTo>
                <a:lnTo>
                  <a:pt x="f2" y="f5"/>
                </a:lnTo>
                <a:lnTo>
                  <a:pt x="f3" y="f5"/>
                </a:lnTo>
                <a:lnTo>
                  <a:pt x="f3" y="f4"/>
                </a:lnTo>
              </a:path>
            </a:pathLst>
          </a:custGeom>
          <a:noFill/>
          <a:ln cap="flat">
            <a:noFill/>
            <a:prstDash val="solid"/>
          </a:ln>
        </p:spPr>
        <p:txBody>
          <a:bodyPr lIns="0" tIns="0" rIns="0" bIns="0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kern="0">
              <a:solidFill>
                <a:schemeClr val="accent6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frica Clmate Solution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0" y="173616"/>
            <a:ext cx="2057400" cy="89611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63235" y="1749761"/>
            <a:ext cx="1694329" cy="6185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Crédit bancaire normal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63234" y="2423690"/>
            <a:ext cx="1694329" cy="576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MorSEFF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94876" y="4333058"/>
            <a:ext cx="1694329" cy="6351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Banque participative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94875" y="3744577"/>
            <a:ext cx="1694329" cy="5016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ESCO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4876" y="3121358"/>
            <a:ext cx="1694329" cy="5541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Leasing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63234" y="5237299"/>
            <a:ext cx="1694329" cy="5580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Micro crédit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63234" y="5873629"/>
            <a:ext cx="1694329" cy="5826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6">
                    <a:lumMod val="10000"/>
                  </a:schemeClr>
                </a:solidFill>
              </a:rPr>
              <a:t>Micro leasing</a:t>
            </a:r>
            <a:endParaRPr lang="fr-FR"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cxnSp>
        <p:nvCxnSpPr>
          <p:cNvPr id="28" name="Connecteur droit avec flèche 27"/>
          <p:cNvCxnSpPr>
            <a:endCxn id="14" idx="1"/>
          </p:cNvCxnSpPr>
          <p:nvPr/>
        </p:nvCxnSpPr>
        <p:spPr bwMode="auto">
          <a:xfrm>
            <a:off x="3842738" y="2059046"/>
            <a:ext cx="2320497" cy="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9" idx="3"/>
            <a:endCxn id="22" idx="1"/>
          </p:cNvCxnSpPr>
          <p:nvPr/>
        </p:nvCxnSpPr>
        <p:spPr bwMode="auto">
          <a:xfrm flipV="1">
            <a:off x="3842738" y="5516334"/>
            <a:ext cx="2320496" cy="3572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4" name="Connecteur droit avec flèche 33"/>
          <p:cNvCxnSpPr>
            <a:stCxn id="9" idx="3"/>
            <a:endCxn id="23" idx="1"/>
          </p:cNvCxnSpPr>
          <p:nvPr/>
        </p:nvCxnSpPr>
        <p:spPr bwMode="auto">
          <a:xfrm>
            <a:off x="3842738" y="5873629"/>
            <a:ext cx="2320496" cy="2913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4" name="Connecteur droit avec flèche 43"/>
          <p:cNvCxnSpPr>
            <a:endCxn id="14" idx="1"/>
          </p:cNvCxnSpPr>
          <p:nvPr/>
        </p:nvCxnSpPr>
        <p:spPr bwMode="auto">
          <a:xfrm flipV="1">
            <a:off x="3842738" y="2059046"/>
            <a:ext cx="2320497" cy="1519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54" name="Connecteur droit 53"/>
          <p:cNvCxnSpPr/>
          <p:nvPr/>
        </p:nvCxnSpPr>
        <p:spPr bwMode="auto">
          <a:xfrm>
            <a:off x="1424421" y="2248182"/>
            <a:ext cx="236651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onnecteur droit avec flèche 34"/>
          <p:cNvCxnSpPr>
            <a:endCxn id="18" idx="1"/>
          </p:cNvCxnSpPr>
          <p:nvPr/>
        </p:nvCxnSpPr>
        <p:spPr bwMode="auto">
          <a:xfrm>
            <a:off x="3862258" y="2075640"/>
            <a:ext cx="2300976" cy="636375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 bwMode="auto">
          <a:xfrm>
            <a:off x="3893899" y="2075640"/>
            <a:ext cx="2300976" cy="19197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1" name="Connecteur droit avec flèche 40"/>
          <p:cNvCxnSpPr/>
          <p:nvPr/>
        </p:nvCxnSpPr>
        <p:spPr bwMode="auto">
          <a:xfrm>
            <a:off x="3893899" y="2059046"/>
            <a:ext cx="2338873" cy="1328222"/>
          </a:xfrm>
          <a:prstGeom prst="straightConnector1">
            <a:avLst/>
          </a:prstGeom>
          <a:ln w="38100"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endCxn id="18" idx="1"/>
          </p:cNvCxnSpPr>
          <p:nvPr/>
        </p:nvCxnSpPr>
        <p:spPr bwMode="auto">
          <a:xfrm flipV="1">
            <a:off x="3862263" y="2712015"/>
            <a:ext cx="2300971" cy="8665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9" name="Connecteur droit avec flèche 48"/>
          <p:cNvCxnSpPr/>
          <p:nvPr/>
        </p:nvCxnSpPr>
        <p:spPr bwMode="auto">
          <a:xfrm flipV="1">
            <a:off x="3862263" y="3488100"/>
            <a:ext cx="2178989" cy="904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53" name="Connecteur droit avec flèche 52"/>
          <p:cNvCxnSpPr/>
          <p:nvPr/>
        </p:nvCxnSpPr>
        <p:spPr bwMode="auto">
          <a:xfrm>
            <a:off x="3862263" y="3594431"/>
            <a:ext cx="2178989" cy="4001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56" name="Connecteur droit avec flèche 55"/>
          <p:cNvCxnSpPr/>
          <p:nvPr/>
        </p:nvCxnSpPr>
        <p:spPr bwMode="auto">
          <a:xfrm>
            <a:off x="3933580" y="3578558"/>
            <a:ext cx="2107672" cy="10720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64" name="Connecteur droit avec flèche 63"/>
          <p:cNvCxnSpPr>
            <a:stCxn id="9" idx="3"/>
          </p:cNvCxnSpPr>
          <p:nvPr/>
        </p:nvCxnSpPr>
        <p:spPr bwMode="auto">
          <a:xfrm flipV="1">
            <a:off x="3842738" y="4828669"/>
            <a:ext cx="2320496" cy="10449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66" name="Connecteur droit avec flèche 65"/>
          <p:cNvCxnSpPr>
            <a:stCxn id="9" idx="3"/>
          </p:cNvCxnSpPr>
          <p:nvPr/>
        </p:nvCxnSpPr>
        <p:spPr bwMode="auto">
          <a:xfrm flipV="1">
            <a:off x="3842738" y="3994581"/>
            <a:ext cx="2352138" cy="1879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69" name="Connecteur droit avec flèche 68"/>
          <p:cNvCxnSpPr/>
          <p:nvPr/>
        </p:nvCxnSpPr>
        <p:spPr bwMode="auto">
          <a:xfrm flipV="1">
            <a:off x="3842738" y="2206900"/>
            <a:ext cx="2029293" cy="36938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82" name="Connecteur droit avec flèche 81"/>
          <p:cNvCxnSpPr/>
          <p:nvPr/>
        </p:nvCxnSpPr>
        <p:spPr bwMode="auto">
          <a:xfrm>
            <a:off x="3933580" y="2075640"/>
            <a:ext cx="2261296" cy="2575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grpSp>
        <p:nvGrpSpPr>
          <p:cNvPr id="112" name="Groupe 111"/>
          <p:cNvGrpSpPr/>
          <p:nvPr/>
        </p:nvGrpSpPr>
        <p:grpSpPr>
          <a:xfrm>
            <a:off x="1464658" y="1615299"/>
            <a:ext cx="2353447" cy="659779"/>
            <a:chOff x="2433806" y="1615299"/>
            <a:chExt cx="2353447" cy="659779"/>
          </a:xfrm>
        </p:grpSpPr>
        <p:sp>
          <p:nvSpPr>
            <p:cNvPr id="52" name="Rectangle 51"/>
            <p:cNvSpPr/>
            <p:nvPr/>
          </p:nvSpPr>
          <p:spPr bwMode="auto">
            <a:xfrm>
              <a:off x="2433806" y="1615299"/>
              <a:ext cx="2353447" cy="58757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44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mbria"/>
                  <a:ea typeface="ＭＳ 明朝"/>
                  <a:cs typeface="Times New Roman"/>
                </a:rPr>
                <a:t>4</a:t>
              </a:r>
              <a:r>
                <a:rPr lang="en-US" sz="44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mbria"/>
                  <a:ea typeface="ＭＳ 明朝"/>
                  <a:cs typeface="Times New Roman"/>
                </a:rPr>
                <a:t>%</a:t>
              </a:r>
              <a:endParaRPr lang="en-US" sz="44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/>
                <a:ea typeface="ＭＳ 明朝"/>
                <a:cs typeface="Times New Roman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540742" y="1628747"/>
              <a:ext cx="2139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>
                  <a:solidFill>
                    <a:schemeClr val="accent6">
                      <a:lumMod val="10000"/>
                    </a:schemeClr>
                  </a:solidFill>
                </a:rPr>
                <a:t>Grandes</a:t>
              </a:r>
              <a:r>
                <a:rPr lang="fr-FR" sz="1800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fr-FR" sz="1600" dirty="0" smtClean="0">
                  <a:solidFill>
                    <a:schemeClr val="accent6">
                      <a:lumMod val="10000"/>
                    </a:schemeClr>
                  </a:solidFill>
                </a:rPr>
                <a:t>Exploitations</a:t>
              </a:r>
              <a:r>
                <a:rPr lang="fr-FR" sz="1800" dirty="0" smtClean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endParaRPr lang="en-US" sz="1800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grpSp>
        <p:nvGrpSpPr>
          <p:cNvPr id="111" name="Groupe 110"/>
          <p:cNvGrpSpPr/>
          <p:nvPr/>
        </p:nvGrpSpPr>
        <p:grpSpPr>
          <a:xfrm>
            <a:off x="1308946" y="2248183"/>
            <a:ext cx="2533792" cy="2854578"/>
            <a:chOff x="2278094" y="2248183"/>
            <a:chExt cx="2533792" cy="2854578"/>
          </a:xfrm>
        </p:grpSpPr>
        <p:sp>
          <p:nvSpPr>
            <p:cNvPr id="7" name="Rectangle 6"/>
            <p:cNvSpPr/>
            <p:nvPr/>
          </p:nvSpPr>
          <p:spPr bwMode="auto">
            <a:xfrm>
              <a:off x="2393570" y="2248183"/>
              <a:ext cx="2418316" cy="285457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fr-FR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mbria"/>
                <a:ea typeface="ＭＳ 明朝"/>
                <a:cs typeface="Times New Roman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44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mbria"/>
                  <a:ea typeface="ＭＳ 明朝"/>
                  <a:cs typeface="Times New Roman"/>
                </a:rPr>
                <a:t>68%</a:t>
              </a:r>
              <a:endParaRPr lang="fr-FR" sz="44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/>
                <a:ea typeface="ＭＳ 明朝"/>
                <a:cs typeface="Times New Roman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endParaRPr lang="fr-FR" sz="1800" dirty="0" smtClean="0">
                <a:solidFill>
                  <a:schemeClr val="accent6">
                    <a:lumMod val="10000"/>
                  </a:schemeClr>
                </a:solidFill>
                <a:latin typeface="Arial" charset="0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endParaRPr lang="fr-FR" sz="1800" dirty="0" smtClean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278094" y="3305362"/>
              <a:ext cx="250915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fr-FR" sz="1800" dirty="0">
                  <a:solidFill>
                    <a:schemeClr val="accent6">
                      <a:lumMod val="10000"/>
                    </a:schemeClr>
                  </a:solidFill>
                </a:rPr>
                <a:t>Petites</a:t>
              </a:r>
              <a:r>
                <a:rPr lang="fr-FR" sz="2400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fr-FR" sz="1800" dirty="0">
                  <a:solidFill>
                    <a:schemeClr val="accent6">
                      <a:lumMod val="10000"/>
                    </a:schemeClr>
                  </a:solidFill>
                </a:rPr>
                <a:t>et Moyennes Exploitations</a:t>
              </a:r>
              <a:endParaRPr lang="en-US" sz="1800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grpSp>
        <p:nvGrpSpPr>
          <p:cNvPr id="110" name="Groupe 109"/>
          <p:cNvGrpSpPr/>
          <p:nvPr/>
        </p:nvGrpSpPr>
        <p:grpSpPr>
          <a:xfrm>
            <a:off x="1424422" y="5102761"/>
            <a:ext cx="2418316" cy="1541736"/>
            <a:chOff x="2393570" y="5102761"/>
            <a:chExt cx="2418316" cy="1541736"/>
          </a:xfrm>
        </p:grpSpPr>
        <p:sp>
          <p:nvSpPr>
            <p:cNvPr id="9" name="Rectangle 8"/>
            <p:cNvSpPr/>
            <p:nvPr/>
          </p:nvSpPr>
          <p:spPr bwMode="auto">
            <a:xfrm>
              <a:off x="2393570" y="5102761"/>
              <a:ext cx="2418316" cy="154173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44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mbria"/>
                  <a:ea typeface="ＭＳ 明朝"/>
                  <a:cs typeface="Times New Roman"/>
                </a:rPr>
                <a:t>28 </a:t>
              </a:r>
              <a:r>
                <a:rPr lang="en-US" sz="44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mbria"/>
                  <a:ea typeface="ＭＳ 明朝"/>
                  <a:cs typeface="Times New Roman"/>
                </a:rPr>
                <a:t>%</a:t>
              </a:r>
              <a:endParaRPr lang="en-US" sz="44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/>
                <a:ea typeface="ＭＳ 明朝"/>
                <a:cs typeface="Times New Roman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433807" y="5716093"/>
              <a:ext cx="23262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fr-FR" sz="1800" dirty="0">
                  <a:solidFill>
                    <a:schemeClr val="accent6">
                      <a:lumMod val="10000"/>
                    </a:schemeClr>
                  </a:solidFill>
                </a:rPr>
                <a:t>Micro-Exploitations</a:t>
              </a:r>
              <a:endParaRPr lang="en-US" sz="2400" dirty="0">
                <a:solidFill>
                  <a:schemeClr val="accent6">
                    <a:lumMod val="10000"/>
                  </a:schemeClr>
                </a:solidFill>
                <a:latin typeface="Cambria"/>
                <a:ea typeface="ＭＳ 明朝"/>
                <a:cs typeface="Times New Roman"/>
              </a:endParaRPr>
            </a:p>
          </p:txBody>
        </p:sp>
      </p:grpSp>
      <p:sp>
        <p:nvSpPr>
          <p:cNvPr id="43" name="ZoneTexte 42"/>
          <p:cNvSpPr txBox="1"/>
          <p:nvPr/>
        </p:nvSpPr>
        <p:spPr>
          <a:xfrm>
            <a:off x="1815524" y="1069728"/>
            <a:ext cx="47564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Financement</a:t>
            </a:r>
            <a:r>
              <a:rPr lang="en-US" dirty="0" smtClean="0"/>
              <a:t> du </a:t>
            </a:r>
            <a:r>
              <a:rPr lang="en-US" dirty="0" err="1" smtClean="0"/>
              <a:t>pompage</a:t>
            </a:r>
            <a:r>
              <a:rPr lang="en-US" dirty="0" smtClean="0"/>
              <a:t> </a:t>
            </a:r>
            <a:r>
              <a:rPr lang="en-US" dirty="0" err="1" smtClean="0"/>
              <a:t>solaire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83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000" y="1272952"/>
            <a:ext cx="7776000" cy="617928"/>
          </a:xfrm>
        </p:spPr>
        <p:txBody>
          <a:bodyPr/>
          <a:lstStyle/>
          <a:p>
            <a:r>
              <a:rPr lang="fr-CA" b="1" dirty="0" smtClean="0"/>
              <a:t>Potentiel du marché de pompage solaire au Maroc</a:t>
            </a:r>
            <a:endParaRPr lang="fr-CA" b="1" dirty="0"/>
          </a:p>
        </p:txBody>
      </p:sp>
      <p:sp>
        <p:nvSpPr>
          <p:cNvPr id="9" name="Bouée 8"/>
          <p:cNvSpPr/>
          <p:nvPr/>
        </p:nvSpPr>
        <p:spPr>
          <a:xfrm rot="8892330">
            <a:off x="5601902" y="973876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5" name="Bouée 10"/>
          <p:cNvSpPr/>
          <p:nvPr/>
        </p:nvSpPr>
        <p:spPr>
          <a:xfrm rot="8681916">
            <a:off x="-952938" y="32983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838827"/>
              </p:ext>
            </p:extLst>
          </p:nvPr>
        </p:nvGraphicFramePr>
        <p:xfrm>
          <a:off x="930293" y="1928596"/>
          <a:ext cx="7313161" cy="4278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8635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7366" y="1178400"/>
            <a:ext cx="7776000" cy="617928"/>
          </a:xfrm>
        </p:spPr>
        <p:txBody>
          <a:bodyPr/>
          <a:lstStyle/>
          <a:p>
            <a:r>
              <a:rPr lang="en-US" dirty="0" err="1" smtClean="0"/>
              <a:t>Pompage</a:t>
            </a:r>
            <a:r>
              <a:rPr lang="en-US" dirty="0" smtClean="0"/>
              <a:t> </a:t>
            </a:r>
            <a:r>
              <a:rPr lang="en-US" dirty="0" err="1" smtClean="0"/>
              <a:t>Solaire</a:t>
            </a:r>
            <a:r>
              <a:rPr lang="en-US" dirty="0" smtClean="0"/>
              <a:t>: Nexus </a:t>
            </a:r>
            <a:r>
              <a:rPr lang="en-US" dirty="0" err="1" smtClean="0"/>
              <a:t>Energie</a:t>
            </a:r>
            <a:r>
              <a:rPr lang="en-US" dirty="0" smtClean="0"/>
              <a:t> Eau et Alimentation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Präsentationstitel hier eintragen</a:t>
            </a:r>
            <a:endParaRPr lang="de-D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20.04.2017</a:t>
            </a:fld>
            <a:endParaRPr lang="de-DE" noProof="0"/>
          </a:p>
        </p:txBody>
      </p:sp>
      <p:sp>
        <p:nvSpPr>
          <p:cNvPr id="10" name="Ellipse 9"/>
          <p:cNvSpPr/>
          <p:nvPr/>
        </p:nvSpPr>
        <p:spPr bwMode="auto">
          <a:xfrm>
            <a:off x="1094509" y="4675907"/>
            <a:ext cx="2341418" cy="1260766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accent6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   </a:t>
            </a:r>
          </a:p>
          <a:p>
            <a:r>
              <a:rPr lang="en-US" sz="2000" dirty="0" smtClean="0"/>
              <a:t>      </a:t>
            </a:r>
            <a:r>
              <a:rPr lang="en-US" sz="2000" dirty="0" smtClean="0">
                <a:solidFill>
                  <a:schemeClr val="bg1"/>
                </a:solidFill>
              </a:rPr>
              <a:t>Eau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5805056" y="4675908"/>
            <a:ext cx="2424544" cy="1260766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Alimentation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3338945" y="1745489"/>
            <a:ext cx="2466111" cy="1260766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999999"/>
                </a:solidFill>
                <a:effectLst/>
                <a:latin typeface="Arial" charset="0"/>
              </a:rPr>
              <a:t> 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Energie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Double flèche horizontale 17"/>
          <p:cNvSpPr/>
          <p:nvPr/>
        </p:nvSpPr>
        <p:spPr bwMode="auto">
          <a:xfrm>
            <a:off x="3796146" y="5133177"/>
            <a:ext cx="1828800" cy="346227"/>
          </a:xfrm>
          <a:prstGeom prst="leftRightArrow">
            <a:avLst/>
          </a:prstGeom>
          <a:solidFill>
            <a:schemeClr val="accent6">
              <a:lumMod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19" name="Double flèche horizontale 18"/>
          <p:cNvSpPr/>
          <p:nvPr/>
        </p:nvSpPr>
        <p:spPr bwMode="auto">
          <a:xfrm rot="3622853">
            <a:off x="5237020" y="3568120"/>
            <a:ext cx="1953490" cy="346227"/>
          </a:xfrm>
          <a:prstGeom prst="leftRightArrow">
            <a:avLst/>
          </a:prstGeom>
          <a:solidFill>
            <a:schemeClr val="accent6">
              <a:lumMod val="25000"/>
            </a:schemeClr>
          </a:solidFill>
          <a:ln w="9525" cap="flat" cmpd="sng" algn="ctr">
            <a:solidFill>
              <a:schemeClr val="accent6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0" name="Double flèche horizontale 19"/>
          <p:cNvSpPr/>
          <p:nvPr/>
        </p:nvSpPr>
        <p:spPr bwMode="auto">
          <a:xfrm rot="7421469">
            <a:off x="1974326" y="3594074"/>
            <a:ext cx="1953490" cy="346227"/>
          </a:xfrm>
          <a:prstGeom prst="leftRightArrow">
            <a:avLst>
              <a:gd name="adj1" fmla="val 50000"/>
              <a:gd name="adj2" fmla="val 28439"/>
            </a:avLst>
          </a:prstGeom>
          <a:solidFill>
            <a:schemeClr val="accent6">
              <a:lumMod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66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975" y="1943100"/>
            <a:ext cx="3357025" cy="3854462"/>
          </a:xfrm>
          <a:prstGeom prst="rect">
            <a:avLst/>
          </a:prstGeom>
        </p:spPr>
      </p:pic>
      <p:sp>
        <p:nvSpPr>
          <p:cNvPr id="8" name="Parallélogramme 7"/>
          <p:cNvSpPr/>
          <p:nvPr/>
        </p:nvSpPr>
        <p:spPr>
          <a:xfrm>
            <a:off x="1304975" y="1943306"/>
            <a:ext cx="5472332" cy="3860593"/>
          </a:xfrm>
          <a:prstGeom prst="parallelogram">
            <a:avLst/>
          </a:prstGeom>
          <a:gradFill>
            <a:gsLst>
              <a:gs pos="0">
                <a:schemeClr val="bg1"/>
              </a:gs>
              <a:gs pos="84000">
                <a:schemeClr val="bg1">
                  <a:lumMod val="85000"/>
                </a:schemeClr>
              </a:gs>
              <a:gs pos="100000">
                <a:srgbClr val="CECCDA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9" name="Bouée 8"/>
          <p:cNvSpPr/>
          <p:nvPr/>
        </p:nvSpPr>
        <p:spPr>
          <a:xfrm rot="8892330">
            <a:off x="4131774" y="931960"/>
            <a:ext cx="6210611" cy="6210611"/>
          </a:xfrm>
          <a:prstGeom prst="donut">
            <a:avLst>
              <a:gd name="adj" fmla="val 15694"/>
            </a:avLst>
          </a:prstGeom>
          <a:gradFill>
            <a:gsLst>
              <a:gs pos="18000">
                <a:srgbClr val="63CBBF">
                  <a:alpha val="18000"/>
                </a:srgbClr>
              </a:gs>
              <a:gs pos="100000">
                <a:schemeClr val="accent1">
                  <a:lumMod val="20000"/>
                  <a:lumOff val="80000"/>
                  <a:alpha val="4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3195" y="2860537"/>
            <a:ext cx="3192106" cy="617928"/>
          </a:xfrm>
        </p:spPr>
        <p:txBody>
          <a:bodyPr/>
          <a:lstStyle/>
          <a:p>
            <a:pPr algn="ctr"/>
            <a:r>
              <a:rPr lang="fr-FR" sz="4000" b="1" i="1" dirty="0" smtClean="0"/>
              <a:t>Merci pour </a:t>
            </a:r>
            <a:br>
              <a:rPr lang="fr-FR" sz="4000" b="1" i="1" dirty="0" smtClean="0"/>
            </a:br>
            <a:r>
              <a:rPr lang="fr-FR" sz="4000" b="1" i="1" dirty="0" smtClean="0"/>
              <a:t>votre attention !</a:t>
            </a:r>
            <a:endParaRPr lang="fr-FR" sz="4000" b="1" i="1" dirty="0"/>
          </a:p>
        </p:txBody>
      </p:sp>
      <p:sp>
        <p:nvSpPr>
          <p:cNvPr id="6" name="Bouée 10"/>
          <p:cNvSpPr/>
          <p:nvPr/>
        </p:nvSpPr>
        <p:spPr>
          <a:xfrm rot="8681916">
            <a:off x="-952938" y="3285618"/>
            <a:ext cx="4168607" cy="4061963"/>
          </a:xfrm>
          <a:prstGeom prst="donut">
            <a:avLst>
              <a:gd name="adj" fmla="val 5879"/>
            </a:avLst>
          </a:prstGeom>
          <a:gradFill>
            <a:gsLst>
              <a:gs pos="18000">
                <a:srgbClr val="9751CB">
                  <a:alpha val="16000"/>
                </a:srgbClr>
              </a:gs>
              <a:gs pos="100000">
                <a:srgbClr val="BBDAA6">
                  <a:alpha val="0"/>
                </a:srgb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890" y="276905"/>
            <a:ext cx="1513304" cy="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0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giz-powerpoint-20141103-v3.potx</Template>
  <TotalTime>4192</TotalTime>
  <Words>734</Words>
  <Application>Microsoft Office PowerPoint</Application>
  <PresentationFormat>Affichage à l'écran (4:3)</PresentationFormat>
  <Paragraphs>98</Paragraphs>
  <Slides>7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9" baseType="lpstr">
      <vt:lpstr>giz-powerpoint-20141103-v3</vt:lpstr>
      <vt:lpstr>Cover</vt:lpstr>
      <vt:lpstr>Présentation PowerPoint</vt:lpstr>
      <vt:lpstr>Plan de la présentation </vt:lpstr>
      <vt:lpstr>Présentation PowerPoint</vt:lpstr>
      <vt:lpstr>Présentation PowerPoint</vt:lpstr>
      <vt:lpstr>Potentiel du marché de pompage solaire au Maroc</vt:lpstr>
      <vt:lpstr>Pompage Solaire: Nexus Energie Eau et Alimentation</vt:lpstr>
      <vt:lpstr>Merci pour  votre attention !</vt:lpstr>
    </vt:vector>
  </TitlesOfParts>
  <Company>Crossmedia Beratung und Design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MAlaoui</cp:lastModifiedBy>
  <cp:revision>545</cp:revision>
  <cp:lastPrinted>2016-12-06T11:43:44Z</cp:lastPrinted>
  <dcterms:created xsi:type="dcterms:W3CDTF">2013-03-28T07:18:44Z</dcterms:created>
  <dcterms:modified xsi:type="dcterms:W3CDTF">2017-04-20T11:32:35Z</dcterms:modified>
</cp:coreProperties>
</file>